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74" r:id="rId12"/>
    <p:sldId id="266" r:id="rId13"/>
    <p:sldId id="267" r:id="rId14"/>
    <p:sldId id="275" r:id="rId15"/>
    <p:sldId id="268" r:id="rId16"/>
    <p:sldId id="276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CC"/>
    <a:srgbClr val="FFFFCC"/>
    <a:srgbClr val="CC3300"/>
    <a:srgbClr val="CCCCFF"/>
    <a:srgbClr val="FFCCFF"/>
    <a:srgbClr val="CC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53854D-56EE-40D7-965A-EDFBD0DB8583}" type="datetimeFigureOut">
              <a:rPr lang="en-US"/>
              <a:pPr>
                <a:defRPr/>
              </a:pPr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A9CAC4C-C279-4E71-A5E0-9081C445E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02C214-979E-4EC6-8871-440D9311BBA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FB7460-1906-4434-901B-F91FE0384F0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57308F-C9C0-405B-8F22-F3E99BC06A7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C08EAB-7471-46EB-B3E6-9DD599BD332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42C7DD-A7E8-4AEB-8D8B-E239B7B9221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AB7976-6ADE-44EC-8C67-FEB31EADF84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1F801D-E6A2-4350-B2E5-B812B7A43E6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031BB3-8F22-48A5-B8BF-EC6127A0DB9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F0F2F7-B72F-4CD5-9290-6EB7C316CC2A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53B300-6785-4457-B31A-511141247C3E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5D5FF4-1ABB-4B52-A088-A7F925CFC20E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ADF38D-2185-4D5D-A480-14AA15E4B30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78F0E9-3665-4219-9194-14AD8836293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CCA3DB-9501-4101-BEDA-F5B5719CED21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A13E57-8FC6-470A-9A34-614AD978EE7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C9092F-EAB6-45A4-A183-DF6200263F6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CDA28-42BE-4CC8-965A-3CFB89BFFD6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C4AC72-7CB9-4C1A-94D4-83FA15B596A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08A936-DEFD-4C1E-A40D-2780CCE573D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016646-9AB4-49E7-87D9-298290DA5F4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A9C92B-0184-4CA0-B299-69A8557524E8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9D7E2A-6E42-49C4-B830-28AF7BF39AD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F808-F582-4CC5-A4AF-AE409E071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F7DB02-A54C-428A-8883-F035927BD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D5C2D-B5D0-4FD9-BC1A-65ECC6DC1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5FF984-F6F7-43ED-8A55-AFECB3C2C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A66C6-2A46-4BDE-9BAA-ABF2BAE27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6723C-6684-4B40-900E-7C064E334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B992F-3994-44F2-9C22-DBE9B5083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F1735-085A-4798-9154-A8D4B059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07BB9-D2A7-4B9E-9ABB-E39F5D014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DE8EB7-4FB0-4FE9-995F-FCAE4CC5C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126B201-A315-4A23-96DA-485BD789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2" r:id="rId9"/>
    <p:sldLayoutId id="2147483709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"/>
            <a:ext cx="6400800" cy="1752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bg1"/>
                </a:solidFill>
              </a:rPr>
              <a:t>Ratios, Rates and Proportions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762000" y="254000"/>
            <a:ext cx="6621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Determine if a Proportion Is True or False by</a:t>
            </a:r>
          </a:p>
          <a:p>
            <a:r>
              <a:rPr lang="en-US" sz="2800"/>
              <a:t>Multiplying diagonally across the equal sign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223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98525" y="1031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914400" y="1219200"/>
          <a:ext cx="1447800" cy="1093788"/>
        </p:xfrm>
        <a:graphic>
          <a:graphicData uri="http://schemas.openxmlformats.org/presentationml/2006/ole">
            <p:oleObj spid="_x0000_s5122" name="Equation" r:id="rId5" imgW="520560" imgH="393480" progId="Equation.3">
              <p:embed/>
            </p:oleObj>
          </a:graphicData>
        </a:graphic>
      </p:graphicFrame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413125" y="1336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2438400" y="1433513"/>
          <a:ext cx="2590800" cy="628650"/>
        </p:xfrm>
        <a:graphic>
          <a:graphicData uri="http://schemas.openxmlformats.org/presentationml/2006/ole">
            <p:oleObj spid="_x0000_s5123" name="Equation" r:id="rId6" imgW="838080" imgH="203040" progId="Equation.3">
              <p:embed/>
            </p:oleObj>
          </a:graphicData>
        </a:graphic>
      </p:graphicFrame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181600" y="1905000"/>
            <a:ext cx="2362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84=84   True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419600" y="2667000"/>
            <a:ext cx="3446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Products are equa</a:t>
            </a:r>
            <a:r>
              <a:rPr lang="en-US" b="1"/>
              <a:t>l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127125" y="4765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685800" y="3886200"/>
            <a:ext cx="6035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4/14 could have been reduced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9" grpId="0" autoUpdateAnimBg="0"/>
      <p:bldP spid="11271" grpId="0" autoUpdateAnimBg="0"/>
      <p:bldP spid="11273" grpId="0" autoUpdateAnimBg="0"/>
      <p:bldP spid="11274" grpId="0" autoUpdateAnimBg="0"/>
      <p:bldP spid="11276" grpId="0" autoUpdateAnimBg="0"/>
      <p:bldP spid="112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381000"/>
            <a:ext cx="7467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If the cross-products are </a:t>
            </a:r>
            <a:r>
              <a:rPr lang="en-US" b="1">
                <a:solidFill>
                  <a:srgbClr val="CC3300"/>
                </a:solidFill>
              </a:rPr>
              <a:t>not equal, </a:t>
            </a:r>
            <a:r>
              <a:rPr lang="en-US" b="1"/>
              <a:t>statement is</a:t>
            </a:r>
            <a:r>
              <a:rPr lang="en-US" b="1">
                <a:solidFill>
                  <a:srgbClr val="CC3300"/>
                </a:solidFill>
              </a:rPr>
              <a:t> false.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09600" y="1223963"/>
          <a:ext cx="1524000" cy="984250"/>
        </p:xfrm>
        <a:graphic>
          <a:graphicData uri="http://schemas.openxmlformats.org/presentationml/2006/ole">
            <p:oleObj spid="_x0000_s6146" name="Equation" r:id="rId4" imgW="609480" imgH="393480" progId="Equation.3">
              <p:embed/>
            </p:oleObj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551113" y="1371600"/>
            <a:ext cx="2630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16(231)</a:t>
            </a:r>
            <a:r>
              <a:rPr lang="en-US" b="1">
                <a:cs typeface="Times New Roman" pitchFamily="18" charset="0"/>
              </a:rPr>
              <a:t>?</a:t>
            </a:r>
            <a:r>
              <a:rPr lang="en-US" b="1"/>
              <a:t>21(174)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562600" y="1295400"/>
            <a:ext cx="226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16(231</a:t>
            </a:r>
            <a:r>
              <a:rPr lang="en-US" b="1"/>
              <a:t>)?</a:t>
            </a:r>
            <a:r>
              <a:rPr lang="en-US" b="1" u="sng"/>
              <a:t>21(174</a:t>
            </a:r>
            <a:r>
              <a:rPr lang="en-US" b="1"/>
              <a:t>)</a:t>
            </a:r>
          </a:p>
          <a:p>
            <a:r>
              <a:rPr lang="en-US" b="1"/>
              <a:t>       3       3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6248400" y="1295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914400" y="266700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/>
              <a:t>16(77)</a:t>
            </a:r>
            <a:r>
              <a:rPr lang="en-US" b="1"/>
              <a:t> ? </a:t>
            </a:r>
            <a:r>
              <a:rPr lang="en-US" b="1" u="sng"/>
              <a:t>7 ( 174</a:t>
            </a:r>
            <a:r>
              <a:rPr lang="en-US" b="1"/>
              <a:t>)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429000" y="2743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=16(11) ? 174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019800" y="2667000"/>
            <a:ext cx="127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176=174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990600" y="3505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Or  16 * 231 = 3696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114800" y="35052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21*174=3654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914400" y="4267200"/>
            <a:ext cx="474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3696 is not the same as 3654 = false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6781800" y="12954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67818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6096000" y="1752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1339850" y="3048000"/>
            <a:ext cx="102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7       7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 autoUpdateAnimBg="0"/>
      <p:bldP spid="20484" grpId="0" autoUpdateAnimBg="0"/>
      <p:bldP spid="20485" grpId="0" autoUpdateAnimBg="0"/>
      <p:bldP spid="20486" grpId="0" animBg="1"/>
      <p:bldP spid="20488" grpId="0" autoUpdateAnimBg="0"/>
      <p:bldP spid="20490" grpId="0" autoUpdateAnimBg="0"/>
      <p:bldP spid="20491" grpId="0" autoUpdateAnimBg="0"/>
      <p:bldP spid="20492" grpId="0" autoUpdateAnimBg="0"/>
      <p:bldP spid="20493" grpId="0" autoUpdateAnimBg="0"/>
      <p:bldP spid="20494" grpId="0" autoUpdateAnimBg="0"/>
      <p:bldP spid="20495" grpId="0" animBg="1"/>
      <p:bldP spid="20496" grpId="0" animBg="1"/>
      <p:bldP spid="20497" grpId="0" animBg="1"/>
      <p:bldP spid="204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2667000" y="254000"/>
            <a:ext cx="329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2800" b="1"/>
              <a:t>Solving Proportions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990600"/>
          <a:ext cx="1951038" cy="2076450"/>
        </p:xfrm>
        <a:graphic>
          <a:graphicData uri="http://schemas.openxmlformats.org/presentationml/2006/ole">
            <p:oleObj spid="_x0000_s7170" name="Equation" r:id="rId5" imgW="596880" imgH="634680" progId="Equation.3">
              <p:embed/>
            </p:oleObj>
          </a:graphicData>
        </a:graphic>
      </p:graphicFrame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946525" y="1184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4038600" y="1143000"/>
          <a:ext cx="2430463" cy="1311275"/>
        </p:xfrm>
        <a:graphic>
          <a:graphicData uri="http://schemas.openxmlformats.org/presentationml/2006/ole">
            <p:oleObj spid="_x0000_s7171" name="Equation" r:id="rId6" imgW="799920" imgH="431640" progId="Equation.3">
              <p:embed/>
            </p:oleObj>
          </a:graphicData>
        </a:graphic>
      </p:graphicFrame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9747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838200" y="2514600"/>
          <a:ext cx="3338513" cy="1989138"/>
        </p:xfrm>
        <a:graphic>
          <a:graphicData uri="http://schemas.openxmlformats.org/presentationml/2006/ole">
            <p:oleObj spid="_x0000_s7172" name="Equation" r:id="rId7" imgW="1066680" imgH="634680" progId="Equation.3">
              <p:embed/>
            </p:oleObj>
          </a:graphicData>
        </a:graphic>
      </p:graphicFrame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562292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267200" y="2133600"/>
          <a:ext cx="2333625" cy="1382713"/>
        </p:xfrm>
        <a:graphic>
          <a:graphicData uri="http://schemas.openxmlformats.org/presentationml/2006/ole">
            <p:oleObj spid="_x0000_s7173" name="Equation" r:id="rId8" imgW="6858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57200" y="381000"/>
          <a:ext cx="2057400" cy="1201738"/>
        </p:xfrm>
        <a:graphic>
          <a:graphicData uri="http://schemas.openxmlformats.org/presentationml/2006/ole">
            <p:oleObj spid="_x0000_s8194" name="Equation" r:id="rId4" imgW="672840" imgH="39348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200400" y="457200"/>
          <a:ext cx="3048000" cy="604838"/>
        </p:xfrm>
        <a:graphic>
          <a:graphicData uri="http://schemas.openxmlformats.org/presentationml/2006/ole">
            <p:oleObj spid="_x0000_s8195" name="Equation" r:id="rId5" imgW="888840" imgH="177480" progId="Equation.3">
              <p:embed/>
            </p:oleObj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3200400" y="1371600"/>
          <a:ext cx="3200400" cy="1335088"/>
        </p:xfrm>
        <a:graphic>
          <a:graphicData uri="http://schemas.openxmlformats.org/presentationml/2006/ole">
            <p:oleObj spid="_x0000_s8196" name="Equation" r:id="rId6" imgW="939600" imgH="393480" progId="Equation.3">
              <p:embed/>
            </p:oleObj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0227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5943600" y="2971800"/>
          <a:ext cx="1027113" cy="1219200"/>
        </p:xfrm>
        <a:graphic>
          <a:graphicData uri="http://schemas.openxmlformats.org/presentationml/2006/ole">
            <p:oleObj spid="_x0000_s8197" name="Equation" r:id="rId7" imgW="330120" imgH="393480" progId="Equation.3">
              <p:embed/>
            </p:oleObj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352800" y="2895600"/>
          <a:ext cx="2551113" cy="1336675"/>
        </p:xfrm>
        <a:graphic>
          <a:graphicData uri="http://schemas.openxmlformats.org/presentationml/2006/ole">
            <p:oleObj spid="_x0000_s8198" name="Equation" r:id="rId8" imgW="749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295400" y="2895600"/>
          <a:ext cx="5715000" cy="1412875"/>
        </p:xfrm>
        <a:graphic>
          <a:graphicData uri="http://schemas.openxmlformats.org/presentationml/2006/ole">
            <p:oleObj spid="_x0000_s9218" name="Equation" r:id="rId4" imgW="1231560" imgH="30456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81000" y="228600"/>
          <a:ext cx="3962400" cy="2776538"/>
        </p:xfrm>
        <a:graphic>
          <a:graphicData uri="http://schemas.openxmlformats.org/presentationml/2006/ole">
            <p:oleObj spid="_x0000_s9219" name="Equation" r:id="rId5" imgW="6858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209800" y="0"/>
            <a:ext cx="4689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Applied Proportion Problems</a:t>
            </a:r>
            <a:endParaRPr lang="en-US" sz="280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400" y="609600"/>
            <a:ext cx="6711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car assembly line made 243 engines on Monday.</a:t>
            </a:r>
          </a:p>
          <a:p>
            <a:r>
              <a:rPr lang="en-US" b="1"/>
              <a:t>  27 were defective.</a:t>
            </a:r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76400" y="1371600"/>
            <a:ext cx="4856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If that rate holds true for each day, </a:t>
            </a:r>
          </a:p>
          <a:p>
            <a:r>
              <a:rPr lang="en-US" b="1"/>
              <a:t>how many of the 4131 engines</a:t>
            </a:r>
          </a:p>
          <a:p>
            <a:r>
              <a:rPr lang="en-US" b="1"/>
              <a:t> made in a month are defective?</a:t>
            </a:r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2400" y="27432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Method:  1.  Determine unit rate - How many engines per 		defective unit.  Divide that into the total engines. 			Divide engines by engines.</a:t>
            </a:r>
          </a:p>
          <a:p>
            <a:endParaRPr lang="en-US" b="1"/>
          </a:p>
          <a:p>
            <a:r>
              <a:rPr lang="en-US" b="1"/>
              <a:t>Method:  2.  Write proportion, cross multiply and divide.</a:t>
            </a:r>
          </a:p>
          <a:p>
            <a:r>
              <a:rPr lang="en-US" b="1"/>
              <a:t>	You need to keep units corresponding</a:t>
            </a:r>
            <a:r>
              <a:rPr lang="en-US"/>
              <a:t>	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17525" y="5527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Applied Proportion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458200" cy="2590800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Write the proportion keeping units corresponding.</a:t>
            </a:r>
            <a:r>
              <a:rPr lang="en-US" sz="2800" dirty="0"/>
              <a:t>	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800" b="1" dirty="0"/>
          </a:p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 Cross multiply. 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800" b="1" dirty="0"/>
          </a:p>
          <a:p>
            <a:pPr marL="274320" indent="-274320"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b="1" dirty="0"/>
              <a:t>Divide by the coefficient of the variable</a:t>
            </a:r>
          </a:p>
          <a:p>
            <a:pPr marL="274320" indent="-274320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0" y="304800"/>
            <a:ext cx="7737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Create a table to keep units corresponding: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15888" y="1066800"/>
          <a:ext cx="4837112" cy="1974850"/>
        </p:xfrm>
        <a:graphic>
          <a:graphicData uri="http://schemas.openxmlformats.org/presentationml/2006/ole">
            <p:oleObj spid="_x0000_s10242" name="Equation" r:id="rId4" imgW="1892160" imgH="660240" progId="Equation.3">
              <p:embed/>
            </p:oleObj>
          </a:graphicData>
        </a:graphic>
      </p:graphicFrame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5486400" y="2286000"/>
            <a:ext cx="2214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27*4131/243= x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4724400" y="2971800"/>
            <a:ext cx="3357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11537/243=459 defective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365125" y="3622675"/>
            <a:ext cx="2306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Or reduce first:</a:t>
            </a:r>
            <a:r>
              <a:rPr lang="en-US"/>
              <a:t> 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19400" y="3657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27*4131/243(27/27)=4131/9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3048000" y="3581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41910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3" name="Object 11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0243" name="Equation" r:id="rId5" imgW="114120" imgH="215640" progId="Equation.3">
              <p:embed/>
            </p:oleObj>
          </a:graphicData>
        </a:graphic>
      </p:graphicFrame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5486400" y="16764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27*4131=243x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41325" y="4308475"/>
            <a:ext cx="64881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Never multiply the same units</a:t>
            </a:r>
            <a:r>
              <a:rPr lang="en-US"/>
              <a:t> together.  </a:t>
            </a:r>
          </a:p>
          <a:p>
            <a:r>
              <a:rPr lang="en-US"/>
              <a:t>If you have, you have set up your equation </a:t>
            </a:r>
            <a:r>
              <a:rPr lang="en-US" b="1"/>
              <a:t>wrong.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669925" y="422275"/>
            <a:ext cx="70723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10-speed bike has a gear ratio of </a:t>
            </a:r>
          </a:p>
          <a:p>
            <a:r>
              <a:rPr lang="en-US" b="1"/>
              <a:t>3 revolutions of the pedal for every </a:t>
            </a:r>
          </a:p>
          <a:p>
            <a:r>
              <a:rPr lang="en-US" b="1"/>
              <a:t>two revolutions of the bike wheel. </a:t>
            </a:r>
          </a:p>
          <a:p>
            <a:r>
              <a:rPr lang="en-US" b="1"/>
              <a:t> If the bike wheel turns at 65 revolutions per minute,</a:t>
            </a:r>
          </a:p>
          <a:p>
            <a:r>
              <a:rPr lang="en-US" b="1"/>
              <a:t>how many times must she pedal per minute.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44275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                 </a:t>
            </a:r>
            <a:r>
              <a:rPr lang="en-US" sz="3200" b="1"/>
              <a:t>wheel     pedal</a:t>
            </a:r>
          </a:p>
          <a:p>
            <a:r>
              <a:rPr lang="en-US" sz="3200" b="1"/>
              <a:t>gear ratio    2            3</a:t>
            </a:r>
          </a:p>
          <a:p>
            <a:r>
              <a:rPr lang="en-US" sz="3200" b="1"/>
              <a:t>                    65           x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410200" y="3276600"/>
            <a:ext cx="1752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2x=65*3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89525" y="3546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graphicFrame>
        <p:nvGraphicFramePr>
          <p:cNvPr id="23552" name="Object 0"/>
          <p:cNvGraphicFramePr>
            <a:graphicFrameLocks noChangeAspect="1"/>
          </p:cNvGraphicFramePr>
          <p:nvPr/>
        </p:nvGraphicFramePr>
        <p:xfrm>
          <a:off x="5257800" y="3886200"/>
          <a:ext cx="2286000" cy="923925"/>
        </p:xfrm>
        <a:graphic>
          <a:graphicData uri="http://schemas.openxmlformats.org/presentationml/2006/ole">
            <p:oleObj spid="_x0000_s11266" name="Equation" r:id="rId4" imgW="622080" imgH="393480" progId="Equation.3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791200" y="4953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X = 97.5 rpm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88" grpId="0" autoUpdateAnimBg="0"/>
      <p:bldP spid="16389" grpId="0" autoUpdateAnimBg="0"/>
      <p:bldP spid="1639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533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When there are 8500 passengers a day, Tim rents 340 bikes.</a:t>
            </a:r>
          </a:p>
          <a:p>
            <a:r>
              <a:rPr lang="en-US" b="1"/>
              <a:t>The next projection is for 10,300 passengers.  How many bikes should Tim plan on renting?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2209800"/>
            <a:ext cx="298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</a:t>
            </a:r>
            <a:r>
              <a:rPr lang="en-US" b="1"/>
              <a:t>passengers       bikes</a:t>
            </a:r>
          </a:p>
          <a:p>
            <a:r>
              <a:rPr lang="en-US" b="1"/>
              <a:t>     8500                 340</a:t>
            </a:r>
          </a:p>
          <a:p>
            <a:r>
              <a:rPr lang="en-US" b="1"/>
              <a:t>     10300                x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76600" y="2438400"/>
            <a:ext cx="264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8500x = 340*10300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81400" y="30480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85x = 340 * 103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76600" y="4267200"/>
            <a:ext cx="327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     </a:t>
            </a:r>
            <a:r>
              <a:rPr lang="en-US" sz="2800" b="1"/>
              <a:t>x = 340* 103/ 85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849688" y="3657600"/>
            <a:ext cx="1941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= 412 bikes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4" grpId="0" autoUpdateAnimBg="0"/>
      <p:bldP spid="174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9243" name="Group 27"/>
          <p:cNvGraphicFramePr>
            <a:graphicFrameLocks noGrp="1"/>
          </p:cNvGraphicFramePr>
          <p:nvPr/>
        </p:nvGraphicFramePr>
        <p:xfrm>
          <a:off x="990600" y="381000"/>
          <a:ext cx="2895600" cy="2565400"/>
        </p:xfrm>
        <a:graphic>
          <a:graphicData uri="http://schemas.openxmlformats.org/drawingml/2006/table">
            <a:tbl>
              <a:tblPr/>
              <a:tblGrid>
                <a:gridCol w="965200"/>
                <a:gridCol w="965200"/>
                <a:gridCol w="965200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18453" name="Text Box 28"/>
          <p:cNvSpPr txBox="1">
            <a:spLocks noChangeArrowheads="1"/>
          </p:cNvSpPr>
          <p:nvPr/>
        </p:nvSpPr>
        <p:spPr bwMode="auto">
          <a:xfrm>
            <a:off x="4191000" y="76200"/>
            <a:ext cx="464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Write the ratios: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Shaded to Unshaded,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Unshaded to total,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Total to Shaded,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Shaded  to Total</a:t>
            </a:r>
          </a:p>
        </p:txBody>
      </p:sp>
      <p:sp>
        <p:nvSpPr>
          <p:cNvPr id="18454" name="Text Box 29"/>
          <p:cNvSpPr txBox="1">
            <a:spLocks noChangeArrowheads="1"/>
          </p:cNvSpPr>
          <p:nvPr/>
        </p:nvSpPr>
        <p:spPr bwMode="auto">
          <a:xfrm>
            <a:off x="533400" y="3810000"/>
            <a:ext cx="86106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Write equivalent ratios 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with 100 in the denominator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325" y="727075"/>
            <a:ext cx="70167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biologist caught 42 fish in a lake and tagged them.</a:t>
            </a:r>
          </a:p>
          <a:p>
            <a:r>
              <a:rPr lang="en-US" b="1"/>
              <a:t>She returned them to the lake.  After a few days,</a:t>
            </a:r>
          </a:p>
          <a:p>
            <a:r>
              <a:rPr lang="en-US" b="1"/>
              <a:t> she caught 50 fish and 7 were tagged. </a:t>
            </a:r>
          </a:p>
          <a:p>
            <a:r>
              <a:rPr lang="en-US" b="1"/>
              <a:t> How many fish are in the lake?</a:t>
            </a:r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2286000"/>
            <a:ext cx="2800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</a:t>
            </a:r>
            <a:r>
              <a:rPr lang="en-US" b="1"/>
              <a:t>caught        tagged</a:t>
            </a:r>
          </a:p>
          <a:p>
            <a:r>
              <a:rPr lang="en-US" b="1"/>
              <a:t>     50                7</a:t>
            </a:r>
          </a:p>
          <a:p>
            <a:r>
              <a:rPr lang="en-US" b="1"/>
              <a:t>      x                42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124200" y="2438400"/>
            <a:ext cx="199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7x = 50 * 42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3200400" y="2438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4343400" y="2514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186113" y="3352800"/>
            <a:ext cx="2224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  x = 50 * 6</a:t>
            </a:r>
            <a:r>
              <a:rPr lang="en-US"/>
              <a:t>       </a:t>
            </a:r>
          </a:p>
          <a:p>
            <a:r>
              <a:rPr lang="en-US"/>
              <a:t>     </a:t>
            </a:r>
            <a:r>
              <a:rPr lang="en-US" b="1"/>
              <a:t>=     300 fish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nimBg="1"/>
      <p:bldP spid="18438" grpId="0" animBg="1"/>
      <p:bldP spid="1843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050925" y="727075"/>
            <a:ext cx="79422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 park ranger an Alaska forest captures and tags 50 bears. </a:t>
            </a:r>
          </a:p>
          <a:p>
            <a:r>
              <a:rPr lang="en-US" b="1"/>
              <a:t> He releases them to range through the forest.  Later,</a:t>
            </a:r>
          </a:p>
          <a:p>
            <a:r>
              <a:rPr lang="en-US" b="1"/>
              <a:t>he recaptures 50. Four have tags.  Estimate the number</a:t>
            </a:r>
          </a:p>
          <a:p>
            <a:r>
              <a:rPr lang="en-US" b="1"/>
              <a:t>of bears in the forest.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90600" y="2438400"/>
            <a:ext cx="2800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b="1"/>
              <a:t>caught         tagged</a:t>
            </a:r>
          </a:p>
          <a:p>
            <a:r>
              <a:rPr lang="en-US" b="1"/>
              <a:t>     50                 4</a:t>
            </a:r>
          </a:p>
          <a:p>
            <a:r>
              <a:rPr lang="en-US" b="1"/>
              <a:t>      x                  50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962400" y="26670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4x = 50*50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4092575" y="3505200"/>
            <a:ext cx="3375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= 2500 / 4  = 625 bears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0"/>
            <a:ext cx="7543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Ratio:  Comparison of 2 quantities  -  fraction form.</a:t>
            </a:r>
          </a:p>
          <a:p>
            <a:pPr>
              <a:spcBef>
                <a:spcPct val="50000"/>
              </a:spcBef>
            </a:pPr>
            <a:r>
              <a:rPr lang="en-US" sz="3200" b="1">
                <a:latin typeface="Tahoma" pitchFamily="34" charset="0"/>
              </a:rPr>
              <a:t>Apples to apples or oranges to oranges.  It could be Granny Smith to Red delicious or Temple oranges to Navel oranges</a:t>
            </a:r>
          </a:p>
        </p:txBody>
      </p:sp>
      <p:pic>
        <p:nvPicPr>
          <p:cNvPr id="19459" name="Picture 3" descr="C:\Program Files\Microsoft Office\Clipart\standard\stddir3\NA0134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429000"/>
            <a:ext cx="2428875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3581400" y="3505200"/>
            <a:ext cx="464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Example: 5/6   (no units)</a:t>
            </a:r>
            <a:r>
              <a:rPr lang="en-US" sz="3200"/>
              <a:t>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914400" y="381000"/>
            <a:ext cx="754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ahoma" pitchFamily="34" charset="0"/>
              </a:rPr>
              <a:t>Write each ratio in simplest form.  REDUCE!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22325" y="194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858838" y="1752600"/>
          <a:ext cx="617537" cy="1066800"/>
        </p:xfrm>
        <a:graphic>
          <a:graphicData uri="http://schemas.openxmlformats.org/presentationml/2006/ole">
            <p:oleObj spid="_x0000_s1026" name="Equation" r:id="rId5" imgW="228600" imgH="39348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22488" y="1752600"/>
          <a:ext cx="400050" cy="1035050"/>
        </p:xfrm>
        <a:graphic>
          <a:graphicData uri="http://schemas.openxmlformats.org/presentationml/2006/ole">
            <p:oleObj spid="_x0000_s1027" name="Equation" r:id="rId6" imgW="152280" imgH="393480" progId="Equation.3">
              <p:embed/>
            </p:oleObj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002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849688" y="1752600"/>
          <a:ext cx="584200" cy="1066800"/>
        </p:xfrm>
        <a:graphic>
          <a:graphicData uri="http://schemas.openxmlformats.org/presentationml/2006/ole">
            <p:oleObj spid="_x0000_s1028" name="Equation" r:id="rId7" imgW="215640" imgH="39348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4854575" y="1752600"/>
          <a:ext cx="673100" cy="990600"/>
        </p:xfrm>
        <a:graphic>
          <a:graphicData uri="http://schemas.openxmlformats.org/presentationml/2006/ole">
            <p:oleObj spid="_x0000_s1029" name="Equation" r:id="rId8" imgW="266400" imgH="39348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809625" y="3124200"/>
          <a:ext cx="823913" cy="1066800"/>
        </p:xfrm>
        <a:graphic>
          <a:graphicData uri="http://schemas.openxmlformats.org/presentationml/2006/ole">
            <p:oleObj spid="_x0000_s1030" name="Equation" r:id="rId9" imgW="304560" imgH="393480" progId="Equation.3">
              <p:embed/>
            </p:oleObj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362200" y="3124200"/>
            <a:ext cx="8382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220</a:t>
            </a:r>
          </a:p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24384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743200" y="3505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479925" y="3124200"/>
            <a:ext cx="7175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270</a:t>
            </a:r>
          </a:p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4495800" y="3581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48006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4251325" y="407987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10        27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9812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3434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133600" y="4038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10      22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3" grpId="0" autoUpdateAnimBg="0"/>
      <p:bldP spid="4107" grpId="0" autoUpdateAnimBg="0"/>
      <p:bldP spid="4108" grpId="0" animBg="1"/>
      <p:bldP spid="4109" grpId="0" animBg="1"/>
      <p:bldP spid="4111" grpId="0" autoUpdateAnimBg="0"/>
      <p:bldP spid="4112" grpId="0" animBg="1"/>
      <p:bldP spid="4113" grpId="0" animBg="1"/>
      <p:bldP spid="4114" grpId="0" autoUpdateAnimBg="0"/>
      <p:bldP spid="4115" grpId="0" animBg="1"/>
      <p:bldP spid="4116" grpId="0" animBg="1"/>
      <p:bldP spid="41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0"/>
            <a:ext cx="7315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Rate</a:t>
            </a:r>
            <a:r>
              <a:rPr lang="en-US" sz="3200"/>
              <a:t>:  </a:t>
            </a:r>
            <a:r>
              <a:rPr lang="en-US" sz="3200" b="1"/>
              <a:t>Comparison of two numbers with different units</a:t>
            </a:r>
          </a:p>
          <a:p>
            <a:pPr algn="ctr">
              <a:spcBef>
                <a:spcPct val="50000"/>
              </a:spcBef>
            </a:pPr>
            <a:r>
              <a:rPr lang="en-US"/>
              <a:t>	</a:t>
            </a:r>
          </a:p>
        </p:txBody>
      </p:sp>
      <p:pic>
        <p:nvPicPr>
          <p:cNvPr id="5123" name="Picture 3" descr="C:\Program Files\Microsoft Office\Clipart\standard\stddir2\BD0743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169386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C:\Program Files\Microsoft Office\Clipart\standard\stddir1\BD05725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352800"/>
            <a:ext cx="189071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667000" y="1676400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Example: Dollars to ounces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09800" y="3352800"/>
            <a:ext cx="502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Example:  Miles to gallons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667000" y="4106863"/>
            <a:ext cx="548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Reduce fraction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31925" y="304800"/>
            <a:ext cx="1543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Unit</a:t>
            </a:r>
            <a:r>
              <a:rPr lang="en-US"/>
              <a:t> </a:t>
            </a:r>
            <a:r>
              <a:rPr lang="en-US" b="1"/>
              <a:t>Rate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667000" y="1066800"/>
            <a:ext cx="4773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Rate Comparison of the numerator</a:t>
            </a:r>
          </a:p>
          <a:p>
            <a:r>
              <a:rPr lang="en-US" b="1"/>
              <a:t>to 1 in the denominator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743200" y="1828800"/>
            <a:ext cx="3805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Divide</a:t>
            </a:r>
            <a:r>
              <a:rPr lang="en-US"/>
              <a:t> </a:t>
            </a:r>
            <a:r>
              <a:rPr lang="en-US" b="1"/>
              <a:t>by the denominator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04800" y="3505200"/>
            <a:ext cx="88392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Example:  </a:t>
            </a:r>
          </a:p>
          <a:p>
            <a:r>
              <a:rPr lang="en-US" sz="3200" b="1"/>
              <a:t>A car traveled 600 miles in 10 hours.</a:t>
            </a:r>
          </a:p>
          <a:p>
            <a:endParaRPr lang="en-US" sz="3200" b="1"/>
          </a:p>
          <a:p>
            <a:pPr algn="ctr"/>
            <a:r>
              <a:rPr lang="en-US" sz="3200" b="1"/>
              <a:t>600/10 = 60 mph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981200" y="8382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6154" name="Picture 10" descr="C:\Program Files\Microsoft Office\Clipart\standard\stddir4\SL0073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362200"/>
            <a:ext cx="250983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51" grpId="0" autoUpdateAnimBg="0"/>
      <p:bldP spid="61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1203325" y="574675"/>
            <a:ext cx="289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Unit Rate Examples: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03325" y="1143000"/>
            <a:ext cx="616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You purchased 5 pounds of cat food for $2.75.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79525" y="1676400"/>
            <a:ext cx="412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What was the per pound cost?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84450" y="2286000"/>
            <a:ext cx="239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$</a:t>
            </a:r>
            <a:r>
              <a:rPr lang="en-US" b="1">
                <a:cs typeface="Times New Roman" pitchFamily="18" charset="0"/>
              </a:rPr>
              <a:t>2.75 ÷ 5 pounds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70125" y="3775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3733800" y="2438400"/>
          <a:ext cx="1143000" cy="1143000"/>
        </p:xfrm>
        <a:graphic>
          <a:graphicData uri="http://schemas.openxmlformats.org/presentationml/2006/ole">
            <p:oleObj spid="_x0000_s2050" name="Equation" r:id="rId5" imgW="457200" imgH="4572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2362200" y="3625850"/>
          <a:ext cx="1143000" cy="2698750"/>
        </p:xfrm>
        <a:graphic>
          <a:graphicData uri="http://schemas.openxmlformats.org/presentationml/2006/ole">
            <p:oleObj spid="_x0000_s2051" name="Equation" r:id="rId6" imgW="457200" imgH="1079280" progId="Equation.3">
              <p:embed/>
            </p:oleObj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651125" y="3581400"/>
            <a:ext cx="3597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$           </a:t>
            </a:r>
            <a:r>
              <a:rPr lang="en-US" b="1"/>
              <a:t>per pound</a:t>
            </a:r>
          </a:p>
        </p:txBody>
      </p:sp>
      <p:pic>
        <p:nvPicPr>
          <p:cNvPr id="2058" name="Picture 11" descr="C:\Program Files\Microsoft Office\Clipart\standard\stddir1\AN02353_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2286000"/>
            <a:ext cx="2181225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429000" y="2057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4114800" y="2057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37338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5" grpId="0" autoUpdateAnimBg="0"/>
      <p:bldP spid="7178" grpId="0" autoUpdateAnimBg="0"/>
      <p:bldP spid="7181" grpId="0" animBg="1"/>
      <p:bldP spid="7182" grpId="0" animBg="1"/>
      <p:bldP spid="718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590800" y="685800"/>
            <a:ext cx="4143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 Concept of Proportions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84325" y="1641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The Proportion has a fraction on each side of an equal sign.</a:t>
            </a:r>
            <a:r>
              <a:rPr lang="en-US"/>
              <a:t>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467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The fractions have the same value.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36725" y="453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838200" y="2209800"/>
          <a:ext cx="2217738" cy="950913"/>
        </p:xfrm>
        <a:graphic>
          <a:graphicData uri="http://schemas.openxmlformats.org/presentationml/2006/ole">
            <p:oleObj spid="_x0000_s3074" name="Equation" r:id="rId4" imgW="71100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7866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Write a proportion to express the following: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1676400"/>
            <a:ext cx="3833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5 is to 7 as 15 is to 21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84325" y="278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5410200" y="1295400"/>
          <a:ext cx="1358900" cy="1139825"/>
        </p:xfrm>
        <a:graphic>
          <a:graphicData uri="http://schemas.openxmlformats.org/presentationml/2006/ole">
            <p:oleObj spid="_x0000_s4098" name="Equation" r:id="rId4" imgW="469800" imgH="393480" progId="Equation.3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2630488"/>
            <a:ext cx="69865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/>
              <a:t>Write one for: 6 is to 8 as 9 is to 12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5843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/>
        </p:nvGraphicFramePr>
        <p:xfrm>
          <a:off x="5562600" y="3352800"/>
          <a:ext cx="1219200" cy="1049338"/>
        </p:xfrm>
        <a:graphic>
          <a:graphicData uri="http://schemas.openxmlformats.org/presentationml/2006/ole">
            <p:oleObj spid="_x0000_s4099" name="Equation" r:id="rId5" imgW="457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724</TotalTime>
  <Words>676</Words>
  <Application>Microsoft Office PowerPoint</Application>
  <PresentationFormat>On-screen Show (4:3)</PresentationFormat>
  <Paragraphs>142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 New Roman</vt:lpstr>
      <vt:lpstr>Arial</vt:lpstr>
      <vt:lpstr>Trebuchet MS</vt:lpstr>
      <vt:lpstr>Wingdings 2</vt:lpstr>
      <vt:lpstr>Wingdings</vt:lpstr>
      <vt:lpstr>Calibri</vt:lpstr>
      <vt:lpstr>Tahoma</vt:lpstr>
      <vt:lpstr>Opulent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Applied Proportion Problems</vt:lpstr>
      <vt:lpstr>Slide 17</vt:lpstr>
      <vt:lpstr>Slide 18</vt:lpstr>
      <vt:lpstr>Slide 19</vt:lpstr>
      <vt:lpstr>Slide 20</vt:lpstr>
      <vt:lpstr>Slide 21</vt:lpstr>
    </vt:vector>
  </TitlesOfParts>
  <Company>The Baker College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Baker College of Owosso</dc:creator>
  <cp:lastModifiedBy>Owner</cp:lastModifiedBy>
  <cp:revision>23</cp:revision>
  <dcterms:created xsi:type="dcterms:W3CDTF">2001-10-22T18:09:32Z</dcterms:created>
  <dcterms:modified xsi:type="dcterms:W3CDTF">2013-04-25T03:53:20Z</dcterms:modified>
</cp:coreProperties>
</file>